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73" r:id="rId4"/>
    <p:sldId id="258" r:id="rId5"/>
    <p:sldId id="282" r:id="rId6"/>
    <p:sldId id="283" r:id="rId7"/>
    <p:sldId id="262" r:id="rId8"/>
    <p:sldId id="291" r:id="rId9"/>
    <p:sldId id="260" r:id="rId10"/>
    <p:sldId id="267" r:id="rId11"/>
    <p:sldId id="269" r:id="rId12"/>
    <p:sldId id="259" r:id="rId13"/>
    <p:sldId id="264" r:id="rId14"/>
    <p:sldId id="270" r:id="rId15"/>
    <p:sldId id="271" r:id="rId16"/>
    <p:sldId id="272" r:id="rId17"/>
    <p:sldId id="265" r:id="rId18"/>
    <p:sldId id="284" r:id="rId19"/>
    <p:sldId id="285" r:id="rId20"/>
    <p:sldId id="289" r:id="rId21"/>
    <p:sldId id="288" r:id="rId22"/>
    <p:sldId id="286" r:id="rId23"/>
    <p:sldId id="287" r:id="rId24"/>
    <p:sldId id="290" r:id="rId25"/>
    <p:sldId id="274" r:id="rId26"/>
    <p:sldId id="276" r:id="rId27"/>
    <p:sldId id="275" r:id="rId28"/>
    <p:sldId id="278" r:id="rId29"/>
    <p:sldId id="280" r:id="rId30"/>
    <p:sldId id="279" r:id="rId31"/>
    <p:sldId id="281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DEDEDE"/>
    <a:srgbClr val="FFFF00"/>
    <a:srgbClr val="000000"/>
    <a:srgbClr val="EAF2F3"/>
    <a:srgbClr val="E9EDF4"/>
    <a:srgbClr val="FF0000"/>
    <a:srgbClr val="FF9797"/>
    <a:srgbClr val="1D1D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76851" autoAdjust="0"/>
  </p:normalViewPr>
  <p:slideViewPr>
    <p:cSldViewPr>
      <p:cViewPr varScale="1">
        <p:scale>
          <a:sx n="87" d="100"/>
          <a:sy n="87" d="100"/>
        </p:scale>
        <p:origin x="187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5" d="100"/>
        <a:sy n="55" d="100"/>
      </p:scale>
      <p:origin x="0" y="2340"/>
    </p:cViewPr>
  </p:sorterViewPr>
  <p:notesViewPr>
    <p:cSldViewPr>
      <p:cViewPr varScale="1">
        <p:scale>
          <a:sx n="74" d="100"/>
          <a:sy n="74" d="100"/>
        </p:scale>
        <p:origin x="347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FF00"/>
              </a:solidFill>
              <a:ln w="28575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B263-47B9-AF4E-99AB2D0B9CB9}"/>
              </c:ext>
            </c:extLst>
          </c:dPt>
          <c:dPt>
            <c:idx val="1"/>
            <c:invertIfNegative val="0"/>
            <c:bubble3D val="0"/>
            <c:spPr>
              <a:solidFill>
                <a:srgbClr val="00FFFF"/>
              </a:solidFill>
              <a:ln w="28575"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B263-47B9-AF4E-99AB2D0B9CB9}"/>
              </c:ext>
            </c:extLst>
          </c:dPt>
          <c:cat>
            <c:strRef>
              <c:f>Sheet1!$A$2:$A$3</c:f>
              <c:strCache>
                <c:ptCount val="2"/>
                <c:pt idx="0">
                  <c:v>Category 1</c:v>
                </c:pt>
                <c:pt idx="1">
                  <c:v>Category 2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0.56000000000000005</c:v>
                </c:pt>
                <c:pt idx="1">
                  <c:v>0.82000000000000062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63-47B9-AF4E-99AB2D0B9C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680696312"/>
        <c:axId val="680694744"/>
      </c:barChart>
      <c:catAx>
        <c:axId val="6806963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one"/>
        <c:crossAx val="680694744"/>
        <c:crosses val="autoZero"/>
        <c:auto val="1"/>
        <c:lblAlgn val="ctr"/>
        <c:lblOffset val="100"/>
        <c:noMultiLvlLbl val="0"/>
      </c:catAx>
      <c:valAx>
        <c:axId val="680694744"/>
        <c:scaling>
          <c:orientation val="minMax"/>
        </c:scaling>
        <c:delete val="0"/>
        <c:axPos val="l"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680696312"/>
        <c:crosses val="autoZero"/>
        <c:crossBetween val="between"/>
      </c:valAx>
      <c:spPr>
        <a:solidFill>
          <a:schemeClr val="bg1"/>
        </a:solidFill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4DB7B-A744-4A82-8E1D-B26CAC75F7FB}" type="datetimeFigureOut">
              <a:rPr lang="en-US" smtClean="0"/>
              <a:t>1/30/2022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5A2B61-0A34-4734-A006-7865540D3D5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882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53" tIns="48326" rIns="96653" bIns="48326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6AEFDDB-022E-41A9-A2F1-7E79ACC6609D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218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6" rIns="96653" bIns="48326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53" tIns="48326" rIns="96653" bIns="48326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53" tIns="48326" rIns="96653" bIns="48326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F27260A0-3B34-47C0-9847-9AA4F6895CF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024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F96285-173F-4C7C-ABF0-75869464F4F2}" type="slidenum">
              <a:rPr lang="en-US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2213" y="703263"/>
            <a:ext cx="4632325" cy="3473450"/>
          </a:xfrm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039" y="4416427"/>
            <a:ext cx="5140325" cy="4181475"/>
          </a:xfrm>
          <a:noFill/>
          <a:ln/>
        </p:spPr>
        <p:txBody>
          <a:bodyPr lIns="93142" tIns="46570" rIns="93142" bIns="46570"/>
          <a:lstStyle/>
          <a:p>
            <a:pPr eaLnBrk="1" hangingPunct="1">
              <a:spcBef>
                <a:spcPct val="0"/>
              </a:spcBef>
            </a:pPr>
            <a:r>
              <a:rPr lang="en-US" dirty="0"/>
              <a:t>Surgery has a better chance of eliminating all the cancer, but there is some risk of dying during the surgery.</a:t>
            </a:r>
          </a:p>
          <a:p>
            <a:pPr eaLnBrk="1" hangingPunct="1">
              <a:spcBef>
                <a:spcPct val="0"/>
              </a:spcBef>
            </a:pPr>
            <a:r>
              <a:rPr lang="en-US" dirty="0"/>
              <a:t>10% dying doesn't sound so good.  90% survival sounds pretty good. 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scary and important stuff!!!!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197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CF1EDD-A8BF-4A5F-8462-E78B28DBACA7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7962CD-3498-4BB8-82DB-7E480431E1C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3F923-BBFC-407D-90A4-4B563EE360A1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2F55D-1C50-4CB6-8DFC-C1382C454C8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284ECA-B964-4886-A0C5-155CC5161AB7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F07A6B-CBFB-4148-8E7E-20C72B1D0D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638"/>
            <a:ext cx="8382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382000" cy="510540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B687B-62F6-4544-8C1C-C9A16D41DAF3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D75052-2419-4356-AAF2-95D52A44AC7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FA02BB-22D7-474E-A27F-9C8D71C11D89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32F703-C524-418D-ABED-DBCEA7DAE57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BE8EF5-FC61-44FD-933B-4FB79935219B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D88775-7EB3-4A46-91B4-02C906AB86C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576C01-F3E0-4072-A355-71F01E988D99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67089-1CAC-4FE0-BE3B-0C500F14AD3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7ACA8D-2FE2-4147-87BF-FDE3F58D7F89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63AD92-9D2C-4066-AD81-CF9E1AF86E2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BE8E45-4685-43FE-80F3-298D50CF0F54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EC5FF-A706-4CCE-9480-C1DE7B53DB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1650FB-9839-4DEA-A18B-44AC02EFCA7C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EE302C-E517-4D49-B942-3C73FD3F69D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8C1BA8-5555-419A-A2E8-1DA8FCE8F715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728E4C-257B-45BE-9086-AD0EC7F2D98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600202"/>
            <a:ext cx="85344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72017439-8A35-4F92-B326-66E45C46317D}" type="datetimeFigureOut">
              <a:rPr lang="en-US"/>
              <a:pPr>
                <a:defRPr/>
              </a:pPr>
              <a:t>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0CEC2ECD-FE5E-4765-9CA0-15B75CB1121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5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bg1"/>
          </a:solidFill>
          <a:latin typeface="Helvetica" pitchFamily="34" charset="0"/>
          <a:ea typeface="+mj-ea"/>
          <a:cs typeface="Times New Roman" pitchFamily="18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" pitchFamily="34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" pitchFamily="34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" pitchFamily="34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bg1"/>
          </a:solidFill>
          <a:latin typeface="Helvetica" pitchFamily="34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34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34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34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Helvetica" pitchFamily="34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Helvetic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Helvetica" pitchFamily="34" charset="0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Helvetica" pitchFamily="34" charset="0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Helvetica" pitchFamily="34" charset="0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Helvetic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Consumer Behavior</a:t>
            </a:r>
            <a:br>
              <a:rPr lang="en-US" dirty="0"/>
            </a:br>
            <a:r>
              <a:rPr lang="en-US" dirty="0"/>
              <a:t>15.847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Spring 2022</a:t>
            </a:r>
          </a:p>
          <a:p>
            <a:r>
              <a:rPr lang="en-US" dirty="0">
                <a:solidFill>
                  <a:schemeClr val="bg1"/>
                </a:solidFill>
              </a:rPr>
              <a:t>Class 1 - Introduction</a:t>
            </a:r>
          </a:p>
        </p:txBody>
      </p:sp>
    </p:spTree>
    <p:extLst>
      <p:ext uri="{BB962C8B-B14F-4D97-AF65-F5344CB8AC3E}">
        <p14:creationId xmlns:p14="http://schemas.microsoft.com/office/powerpoint/2010/main" val="865836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/>
        </p:nvPicPr>
        <p:blipFill rotWithShape="1">
          <a:blip r:embed="rId2" cstate="print"/>
          <a:srcRect l="1206" t="10512" r="22891" b="15653"/>
          <a:stretch/>
        </p:blipFill>
        <p:spPr bwMode="auto">
          <a:xfrm>
            <a:off x="166144" y="152400"/>
            <a:ext cx="4800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09975" y="4552950"/>
            <a:ext cx="193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endParaRPr lang="en-US" sz="2500">
              <a:latin typeface="Times New Roman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429668" y="3200138"/>
            <a:ext cx="828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 dirty="0">
                <a:solidFill>
                  <a:schemeClr val="accent2"/>
                </a:solidFill>
                <a:latin typeface="Times New Roman" pitchFamily="18" charset="0"/>
              </a:rPr>
              <a:t>72%</a:t>
            </a: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486818" y="2668325"/>
            <a:ext cx="6699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 dirty="0">
                <a:solidFill>
                  <a:schemeClr val="accent2"/>
                </a:solidFill>
                <a:latin typeface="Times New Roman" pitchFamily="18" charset="0"/>
              </a:rPr>
              <a:t>0%</a:t>
            </a:r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458243" y="2098412"/>
            <a:ext cx="828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 dirty="0">
                <a:solidFill>
                  <a:schemeClr val="accent2"/>
                </a:solidFill>
                <a:latin typeface="Times New Roman" pitchFamily="18" charset="0"/>
              </a:rPr>
              <a:t>28%</a:t>
            </a: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A73C6CED-BB1E-4BDB-B5CA-01BF2706FA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206" t="10512" r="22891" b="15653"/>
          <a:stretch/>
        </p:blipFill>
        <p:spPr bwMode="auto">
          <a:xfrm>
            <a:off x="3962400" y="2962275"/>
            <a:ext cx="48006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4182611" y="6017761"/>
            <a:ext cx="828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>
                <a:solidFill>
                  <a:schemeClr val="accent2"/>
                </a:solidFill>
                <a:latin typeface="Times New Roman" pitchFamily="18" charset="0"/>
              </a:rPr>
              <a:t>43%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195311" y="4944611"/>
            <a:ext cx="828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6661" tIns="48331" rIns="96661" bIns="48331">
            <a:spAutoFit/>
          </a:bodyPr>
          <a:lstStyle/>
          <a:p>
            <a:pPr defTabSz="966788" eaLnBrk="0" hangingPunct="0"/>
            <a:r>
              <a:rPr lang="en-US" sz="2500" dirty="0">
                <a:solidFill>
                  <a:schemeClr val="accent2"/>
                </a:solidFill>
                <a:latin typeface="Times New Roman" pitchFamily="18" charset="0"/>
              </a:rPr>
              <a:t>57%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A61D59-3152-4FC1-864F-4685F88FFA3C}"/>
              </a:ext>
            </a:extLst>
          </p:cNvPr>
          <p:cNvSpPr/>
          <p:nvPr/>
        </p:nvSpPr>
        <p:spPr>
          <a:xfrm>
            <a:off x="5105400" y="5562600"/>
            <a:ext cx="3429000" cy="45516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06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degreeimage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/>
          <a:srcRect/>
          <a:stretch>
            <a:fillRect/>
          </a:stretch>
        </p:blipFill>
        <p:spPr>
          <a:xfrm>
            <a:off x="1676400" y="1143000"/>
            <a:ext cx="1892300" cy="1905000"/>
          </a:xfrm>
          <a:noFill/>
        </p:spPr>
      </p:pic>
      <p:pic>
        <p:nvPicPr>
          <p:cNvPr id="7180" name="Picture 12" descr="Faculty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 cstate="print"/>
          <a:srcRect/>
          <a:stretch>
            <a:fillRect/>
          </a:stretch>
        </p:blipFill>
        <p:spPr>
          <a:xfrm>
            <a:off x="4343400" y="1143000"/>
            <a:ext cx="3276600" cy="1919288"/>
          </a:xfrm>
          <a:noFill/>
        </p:spPr>
      </p:pic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1792399" y="674688"/>
            <a:ext cx="1585690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Radiation</a:t>
            </a:r>
          </a:p>
        </p:txBody>
      </p:sp>
      <p:sp>
        <p:nvSpPr>
          <p:cNvPr id="7182" name="Text Box 14"/>
          <p:cNvSpPr txBox="1">
            <a:spLocks noChangeArrowheads="1"/>
          </p:cNvSpPr>
          <p:nvPr/>
        </p:nvSpPr>
        <p:spPr bwMode="auto">
          <a:xfrm>
            <a:off x="5352721" y="609600"/>
            <a:ext cx="1348447" cy="46166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Surgery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427679" y="3351902"/>
            <a:ext cx="7106721" cy="3144886"/>
            <a:chOff x="509692" y="3732902"/>
            <a:chExt cx="7106721" cy="3144886"/>
          </a:xfrm>
        </p:grpSpPr>
        <p:graphicFrame>
          <p:nvGraphicFramePr>
            <p:cNvPr id="17" name="Chart 16"/>
            <p:cNvGraphicFramePr/>
            <p:nvPr>
              <p:extLst>
                <p:ext uri="{D42A27DB-BD31-4B8C-83A1-F6EECF244321}">
                  <p14:modId xmlns:p14="http://schemas.microsoft.com/office/powerpoint/2010/main" val="2792086474"/>
                </p:ext>
              </p:extLst>
            </p:nvPr>
          </p:nvGraphicFramePr>
          <p:xfrm>
            <a:off x="2398955" y="3732902"/>
            <a:ext cx="4468007" cy="283613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18" name="TextBox 17"/>
            <p:cNvSpPr txBox="1"/>
            <p:nvPr/>
          </p:nvSpPr>
          <p:spPr>
            <a:xfrm>
              <a:off x="3135761" y="6416123"/>
              <a:ext cx="1905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10% of patients die during surgery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019645" y="6416123"/>
              <a:ext cx="16814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90% of patients survive the surgery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09692" y="4281543"/>
              <a:ext cx="184537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Percent of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doctors who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preferred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surgery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 bwMode="auto">
            <a:xfrm rot="16200000" flipH="1">
              <a:off x="6320117" y="5093746"/>
              <a:ext cx="2538804" cy="537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arrow"/>
            </a:ln>
            <a:effectLst/>
          </p:spPr>
        </p:cxnSp>
      </p:grpSp>
      <p:sp>
        <p:nvSpPr>
          <p:cNvPr id="21" name="TextBox 20"/>
          <p:cNvSpPr txBox="1"/>
          <p:nvPr/>
        </p:nvSpPr>
        <p:spPr>
          <a:xfrm>
            <a:off x="7543800" y="6531036"/>
            <a:ext cx="1516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eaLnBrk="0" hangingPunct="0"/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McNeil et al (1982)</a:t>
            </a:r>
          </a:p>
        </p:txBody>
      </p:sp>
      <p:sp>
        <p:nvSpPr>
          <p:cNvPr id="3" name="Rectangle 2"/>
          <p:cNvSpPr/>
          <p:nvPr/>
        </p:nvSpPr>
        <p:spPr>
          <a:xfrm>
            <a:off x="6116669" y="3701136"/>
            <a:ext cx="1168998" cy="228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B3D2F0-41E7-4C28-B0E9-8FA03B8AE289}"/>
              </a:ext>
            </a:extLst>
          </p:cNvPr>
          <p:cNvSpPr/>
          <p:nvPr/>
        </p:nvSpPr>
        <p:spPr>
          <a:xfrm>
            <a:off x="5867400" y="6009041"/>
            <a:ext cx="1905000" cy="533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ECBDFA-B2BE-46FC-A09A-170C77EF5269}"/>
              </a:ext>
            </a:extLst>
          </p:cNvPr>
          <p:cNvSpPr/>
          <p:nvPr/>
        </p:nvSpPr>
        <p:spPr>
          <a:xfrm>
            <a:off x="4536241" y="3694001"/>
            <a:ext cx="1168998" cy="2284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15" grpId="0" animBg="1"/>
      <p:bldP spid="1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img.buzzfeed.com/buzzfeed-static/static/2016-11/16/16/asset/buzzfeed-prod-fastlane03/sub-buzz-441-1479332078-1.png?downsize=700%3A%2A&amp;output-quality=auto&amp;output-format=auto&amp;output-quality=auto&amp;output-format=auto&amp;downsize=360:*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1" y="152402"/>
            <a:ext cx="5638799" cy="45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img.buzzfeed.com/buzzfeed-static/static/2016-11/16/16/asset/buzzfeed-prod-fastlane01/sub-buzz-1989-1479330678-1.png?downsize=800:*&amp;output-format=auto&amp;output-quality=au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573084"/>
            <a:ext cx="4479692" cy="413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92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4800" dirty="0"/>
              <a:t>Often </a:t>
            </a:r>
            <a:r>
              <a:rPr lang="en-US" sz="4800" dirty="0">
                <a:solidFill>
                  <a:srgbClr val="FFFF00"/>
                </a:solidFill>
              </a:rPr>
              <a:t>irrational</a:t>
            </a:r>
            <a:br>
              <a:rPr lang="en-US" sz="4800" dirty="0"/>
            </a:br>
            <a:endParaRPr lang="en-US" sz="4800" dirty="0"/>
          </a:p>
          <a:p>
            <a:pPr algn="ctr"/>
            <a:br>
              <a:rPr lang="en-US" sz="4800" dirty="0"/>
            </a:br>
            <a:r>
              <a:rPr lang="en-US" sz="4800" dirty="0">
                <a:solidFill>
                  <a:srgbClr val="FFFF00"/>
                </a:solidFill>
              </a:rPr>
              <a:t>More</a:t>
            </a:r>
            <a:r>
              <a:rPr lang="en-US" sz="4800" dirty="0"/>
              <a:t> than making money</a:t>
            </a:r>
          </a:p>
        </p:txBody>
      </p:sp>
    </p:spTree>
    <p:extLst>
      <p:ext uri="{BB962C8B-B14F-4D97-AF65-F5344CB8AC3E}">
        <p14:creationId xmlns:p14="http://schemas.microsoft.com/office/powerpoint/2010/main" val="178204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drinks enjoyment friends people room taking photo wome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" y="0"/>
            <a:ext cx="102741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864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mage result for self-esteem&quot;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699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698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76200" y="0"/>
            <a:ext cx="93726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52" name="Picture 8" descr="Image result for charity logos us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457200"/>
            <a:ext cx="6858000" cy="593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7538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https://s3.envato.com/files/229213827/01_Preview/01_Preview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86" y="-1295400"/>
            <a:ext cx="9145385" cy="9145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792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onference Exhibits: How to Stand Out from the Crow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5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08188" y="0"/>
            <a:ext cx="128478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6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124200"/>
            <a:ext cx="8382000" cy="1143000"/>
          </a:xfrm>
        </p:spPr>
        <p:txBody>
          <a:bodyPr/>
          <a:lstStyle/>
          <a:p>
            <a:r>
              <a:rPr lang="en-US" dirty="0"/>
              <a:t>What </a:t>
            </a:r>
            <a:r>
              <a:rPr lang="en-US" dirty="0">
                <a:solidFill>
                  <a:srgbClr val="FFFF00"/>
                </a:solidFill>
              </a:rPr>
              <a:t>is</a:t>
            </a:r>
            <a:r>
              <a:rPr lang="en-US" dirty="0"/>
              <a:t> consumer behavior?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Why is it </a:t>
            </a:r>
            <a:r>
              <a:rPr lang="en-US" dirty="0">
                <a:solidFill>
                  <a:srgbClr val="FFFF00"/>
                </a:solidFill>
              </a:rPr>
              <a:t>important</a:t>
            </a:r>
            <a:r>
              <a:rPr lang="en-US" dirty="0"/>
              <a:t>? </a:t>
            </a:r>
          </a:p>
        </p:txBody>
      </p:sp>
    </p:spTree>
    <p:extLst>
      <p:ext uri="{BB962C8B-B14F-4D97-AF65-F5344CB8AC3E}">
        <p14:creationId xmlns:p14="http://schemas.microsoft.com/office/powerpoint/2010/main" val="3279633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52400" y="-76200"/>
            <a:ext cx="9296400" cy="6934200"/>
          </a:xfrm>
          <a:prstGeom prst="rect">
            <a:avLst/>
          </a:prstGeom>
          <a:solidFill>
            <a:srgbClr val="DEDEDE"/>
          </a:solidFill>
          <a:ln>
            <a:solidFill>
              <a:srgbClr val="DEDED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Image result for ad targe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812887"/>
            <a:ext cx="9347199" cy="525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71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Image result for identit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260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38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Image result for persua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6400" y="0"/>
            <a:ext cx="126845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592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404" b="8788"/>
          <a:stretch/>
        </p:blipFill>
        <p:spPr>
          <a:xfrm>
            <a:off x="-2133600" y="0"/>
            <a:ext cx="15087600" cy="6858000"/>
          </a:xfrm>
          <a:prstGeom prst="rect">
            <a:avLst/>
          </a:prstGeo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1700" y="2362200"/>
            <a:ext cx="4762500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9401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 result for eth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3600" y="0"/>
            <a:ext cx="130628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176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3.googleusercontent.com/FK8nM2f3coyYW6jx6i9kkPwM3DptjIMa63l-r_FCz_P-nzbKYvfp1k3D_VjakGTpirjQOIGC6Dqcz-LsryGlqX7uBZulIIGgqQolP4n9qHLdMXV6v0PrYpUR9UTPanFFybsku7kZWaGxlpcI31YlQAzXqCCIpTu9bl3xe5tLjmZnP_Mmhj6R9U1xHgKLp4lSEuir9K1LpTg9Mm_Morsz_Rz9KNA-j5Htpy8VSwQpKnKFlyvPTQlHgc0ytF39Mg0Nc67mxCCsVBtqHSxkjplZEjjQifgQzWjxEUBBSF1to4aGc80bDNbOdEvXq_ATTDgGTntjSvIpecQoaa7WkRGjRgeDF43uNcuiiNTBHliPA9FzKkAosA4bnnrLXzgeGJ3xgSl9w3OARssGPIEqQUP96gKvyPC_7fVJLbZlUT8_0OP8sy8HmzrQZYL6LYBcPbzKH95kZYSDWNxSpgn9IrswuZem5V4nVuHCWvjpQ3WSlE4pZpuI_HCZzorrEed4lbIoIOH60iweiOLmq-PLyv7k1q0gIKrzAU_F9BXjGuZo8MSZrc8Rt46Z0N5ugdeiVOE3EmBrzqo5ryXV1T20e1WqwxmuUk__GxkUz6LN8GPO0Zzgg5FSyI3aQwITxsYtP06Wm-cDX3iWo3rQ0yy02CbrMGDEB_YIhW7PAns4CygRjrFNvYwbwjnI29zX=w1318-h888-no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24000"/>
            <a:ext cx="4572000" cy="308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610" y="2733829"/>
            <a:ext cx="4876190" cy="12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 am</a:t>
            </a:r>
          </a:p>
        </p:txBody>
      </p:sp>
      <p:pic>
        <p:nvPicPr>
          <p:cNvPr id="7176" name="Picture 8" descr="Image result for gene network sciences&quot;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68" b="29704"/>
          <a:stretch/>
        </p:blipFill>
        <p:spPr bwMode="auto">
          <a:xfrm>
            <a:off x="1066800" y="3567113"/>
            <a:ext cx="6735534" cy="130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Department of Systems Biology | Harvard Medical Schoo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385732"/>
            <a:ext cx="7374467" cy="9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00" y="4758398"/>
            <a:ext cx="3657600" cy="209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5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facebook&quot;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6858000" cy="257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jigsaw google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810000"/>
            <a:ext cx="4719108" cy="265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twit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438400"/>
            <a:ext cx="4513758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93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091" t="10404" r="19052" b="8788"/>
          <a:stretch/>
        </p:blipFill>
        <p:spPr>
          <a:xfrm>
            <a:off x="-16627" y="-8313"/>
            <a:ext cx="9380913" cy="689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0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"/>
            <a:ext cx="8382000" cy="6172200"/>
          </a:xfrm>
        </p:spPr>
        <p:txBody>
          <a:bodyPr/>
          <a:lstStyle/>
          <a:p>
            <a:r>
              <a:rPr lang="en-US" dirty="0"/>
              <a:t>TAs:     Emma Gillman 	 Harrison Bacon</a:t>
            </a:r>
          </a:p>
          <a:p>
            <a:endParaRPr lang="en-US" sz="5400" dirty="0"/>
          </a:p>
          <a:p>
            <a:br>
              <a:rPr lang="en-US" sz="5400" dirty="0"/>
            </a:br>
            <a:endParaRPr lang="en-US" sz="5400" dirty="0"/>
          </a:p>
          <a:p>
            <a:pPr algn="ctr"/>
            <a:r>
              <a:rPr lang="en-US" dirty="0"/>
              <a:t>   Jerry Zhang</a:t>
            </a:r>
          </a:p>
        </p:txBody>
      </p:sp>
      <p:pic>
        <p:nvPicPr>
          <p:cNvPr id="2050" name="Picture 2" descr="Image result for evan ferber m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5" y="682753"/>
            <a:ext cx="1943099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cesar monarrez mit"/>
          <p:cNvSpPr>
            <a:spLocks noChangeAspect="1" noChangeArrowheads="1"/>
          </p:cNvSpPr>
          <p:nvPr/>
        </p:nvSpPr>
        <p:spPr bwMode="auto">
          <a:xfrm>
            <a:off x="2351226" y="758965"/>
            <a:ext cx="163373" cy="163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Profile photo of Emma Gilman">
            <a:extLst>
              <a:ext uri="{FF2B5EF4-FFF2-40B4-BE49-F238E27FC236}">
                <a16:creationId xmlns:a16="http://schemas.microsoft.com/office/drawing/2014/main" id="{A6CD0EDF-B196-45A1-B4B8-AE7CE6E5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107" y="682753"/>
            <a:ext cx="2650328" cy="265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file photo of Harrison Bacon">
            <a:extLst>
              <a:ext uri="{FF2B5EF4-FFF2-40B4-BE49-F238E27FC236}">
                <a16:creationId xmlns:a16="http://schemas.microsoft.com/office/drawing/2014/main" id="{0A158820-1103-4CD1-8AE6-47A2688D1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682754"/>
            <a:ext cx="2650327" cy="265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7B3A7B36-76A9-4FC7-9352-E32A3F57FD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4" t="14400" r="1738" b="30000"/>
          <a:stretch/>
        </p:blipFill>
        <p:spPr>
          <a:xfrm>
            <a:off x="3276600" y="4014919"/>
            <a:ext cx="2819400" cy="26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0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382000" cy="1143000"/>
          </a:xfrm>
        </p:spPr>
        <p:txBody>
          <a:bodyPr/>
          <a:lstStyle/>
          <a:p>
            <a:r>
              <a:rPr lang="en-US" dirty="0"/>
              <a:t>Guest speakers</a:t>
            </a:r>
          </a:p>
        </p:txBody>
      </p:sp>
      <p:sp>
        <p:nvSpPr>
          <p:cNvPr id="5" name="Rectangle 4"/>
          <p:cNvSpPr/>
          <p:nvPr/>
        </p:nvSpPr>
        <p:spPr>
          <a:xfrm>
            <a:off x="2996053" y="1143750"/>
            <a:ext cx="304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Jules </a:t>
            </a:r>
            <a:r>
              <a:rPr lang="en-US" b="1" dirty="0" err="1">
                <a:solidFill>
                  <a:schemeClr val="bg1"/>
                </a:solidFill>
              </a:rPr>
              <a:t>Pieri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Co-Founder &amp; CEO, The Grommet</a:t>
            </a:r>
          </a:p>
          <a:p>
            <a:r>
              <a:rPr lang="en-US" sz="1400" dirty="0">
                <a:solidFill>
                  <a:schemeClr val="bg1"/>
                </a:solidFill>
                <a:latin typeface="helvetica neue"/>
              </a:rPr>
              <a:t>Investing Partner, X-Factor Ventures</a:t>
            </a:r>
          </a:p>
          <a:p>
            <a:r>
              <a:rPr lang="en-US" sz="1400" dirty="0">
                <a:solidFill>
                  <a:schemeClr val="bg1"/>
                </a:solidFill>
                <a:latin typeface="helvetica neue"/>
              </a:rPr>
              <a:t>Entrepreneur in Residence, HBS</a:t>
            </a:r>
          </a:p>
        </p:txBody>
      </p:sp>
      <p:pic>
        <p:nvPicPr>
          <p:cNvPr id="3074" name="Picture 2" descr="Profile photo of Rocky Col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41" y="1066800"/>
            <a:ext cx="2496312" cy="24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16811" y="2762893"/>
            <a:ext cx="4572000" cy="80021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Rocky Cole</a:t>
            </a:r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Research Program Manager</a:t>
            </a:r>
          </a:p>
          <a:p>
            <a:pPr algn="r"/>
            <a:r>
              <a:rPr lang="en-US" sz="1400" dirty="0">
                <a:solidFill>
                  <a:schemeClr val="bg1"/>
                </a:solidFill>
              </a:rPr>
              <a:t>Jigsaw / Google</a:t>
            </a:r>
          </a:p>
        </p:txBody>
      </p:sp>
      <p:pic>
        <p:nvPicPr>
          <p:cNvPr id="2050" name="Picture 2" descr="Profile photo of Jules Pieri">
            <a:extLst>
              <a:ext uri="{FF2B5EF4-FFF2-40B4-BE49-F238E27FC236}">
                <a16:creationId xmlns:a16="http://schemas.microsoft.com/office/drawing/2014/main" id="{10F2D831-134D-43DD-82F9-7086F65C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7" y="1143750"/>
            <a:ext cx="2494812" cy="24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ofile photo of Michael Egesdal">
            <a:extLst>
              <a:ext uri="{FF2B5EF4-FFF2-40B4-BE49-F238E27FC236}">
                <a16:creationId xmlns:a16="http://schemas.microsoft.com/office/drawing/2014/main" id="{B74A2146-66E1-4B88-AE95-2926F156B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4655" y="3934099"/>
            <a:ext cx="2496312" cy="249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08F914-DAF1-4750-B0CE-C41E90ACD6A2}"/>
              </a:ext>
            </a:extLst>
          </p:cNvPr>
          <p:cNvSpPr/>
          <p:nvPr/>
        </p:nvSpPr>
        <p:spPr>
          <a:xfrm>
            <a:off x="5170583" y="4587956"/>
            <a:ext cx="3048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Mike </a:t>
            </a:r>
            <a:r>
              <a:rPr lang="en-US" b="1" dirty="0" err="1">
                <a:solidFill>
                  <a:schemeClr val="bg1"/>
                </a:solidFill>
              </a:rPr>
              <a:t>Egesdal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Senior Data Scientist</a:t>
            </a:r>
          </a:p>
          <a:p>
            <a:r>
              <a:rPr lang="en-US" sz="1400" dirty="0">
                <a:solidFill>
                  <a:schemeClr val="bg1"/>
                </a:solidFill>
                <a:latin typeface="helvetica neue"/>
              </a:rPr>
              <a:t>Airbnb</a:t>
            </a:r>
          </a:p>
          <a:p>
            <a:r>
              <a:rPr lang="en-US" sz="1400" b="1" i="1" dirty="0">
                <a:solidFill>
                  <a:schemeClr val="bg1"/>
                </a:solidFill>
                <a:latin typeface="helvetica neue"/>
              </a:rPr>
              <a:t>[Provisional]</a:t>
            </a:r>
          </a:p>
        </p:txBody>
      </p:sp>
    </p:spTree>
    <p:extLst>
      <p:ext uri="{BB962C8B-B14F-4D97-AF65-F5344CB8AC3E}">
        <p14:creationId xmlns:p14="http://schemas.microsoft.com/office/powerpoint/2010/main" val="254927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behavior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“The study of the </a:t>
            </a:r>
            <a:r>
              <a:rPr lang="en-US" dirty="0">
                <a:solidFill>
                  <a:srgbClr val="FFFF00"/>
                </a:solidFill>
              </a:rPr>
              <a:t>processes</a:t>
            </a:r>
            <a:r>
              <a:rPr lang="en-US" dirty="0"/>
              <a:t> involved when individuals or groups select, purchase, use, or dispose of products, services, ideas, or experiences to satisfy </a:t>
            </a:r>
            <a:r>
              <a:rPr lang="en-US" dirty="0">
                <a:solidFill>
                  <a:srgbClr val="FFFF00"/>
                </a:solidFill>
              </a:rPr>
              <a:t>needs and desires</a:t>
            </a:r>
            <a:r>
              <a:rPr lang="en-US" dirty="0"/>
              <a:t>.”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To understand consumer behavior, we need to understand </a:t>
            </a:r>
            <a:r>
              <a:rPr lang="en-US" dirty="0">
                <a:solidFill>
                  <a:srgbClr val="FFFF00"/>
                </a:solidFill>
              </a:rPr>
              <a:t>human </a:t>
            </a:r>
            <a:r>
              <a:rPr lang="en-US" dirty="0"/>
              <a:t>behavior</a:t>
            </a:r>
          </a:p>
        </p:txBody>
      </p:sp>
    </p:spTree>
    <p:extLst>
      <p:ext uri="{BB962C8B-B14F-4D97-AF65-F5344CB8AC3E}">
        <p14:creationId xmlns:p14="http://schemas.microsoft.com/office/powerpoint/2010/main" val="32163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9450"/>
            <a:ext cx="7620000" cy="780685"/>
          </a:xfrm>
        </p:spPr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763000" cy="5105400"/>
          </a:xfrm>
        </p:spPr>
        <p:txBody>
          <a:bodyPr/>
          <a:lstStyle/>
          <a:p>
            <a:pPr lvl="0"/>
            <a:r>
              <a:rPr lang="en-US" sz="1800" b="1" dirty="0"/>
              <a:t>20% =</a:t>
            </a:r>
            <a:r>
              <a:rPr lang="en-US" sz="1800" dirty="0"/>
              <a:t> </a:t>
            </a:r>
            <a:r>
              <a:rPr lang="en-US" sz="1800" b="1" dirty="0"/>
              <a:t>Team brainstorming presentations</a:t>
            </a:r>
            <a:br>
              <a:rPr lang="en-US" sz="1800" b="1" dirty="0"/>
            </a:br>
            <a:r>
              <a:rPr lang="en-US" sz="1800" b="1" dirty="0"/>
              <a:t>T</a:t>
            </a:r>
            <a:r>
              <a:rPr lang="en-US" sz="1800" dirty="0"/>
              <a:t>eams of 5, create 3 min presentation before class, present in class</a:t>
            </a:r>
          </a:p>
          <a:p>
            <a:pPr lvl="0"/>
            <a:r>
              <a:rPr lang="en-US" sz="1800" b="1" dirty="0"/>
              <a:t>5% = Case quizzes</a:t>
            </a:r>
            <a:br>
              <a:rPr lang="en-US" sz="1800" b="1" dirty="0"/>
            </a:br>
            <a:r>
              <a:rPr lang="en-US" sz="1800" dirty="0"/>
              <a:t>Survey before each case to assess understanding</a:t>
            </a:r>
          </a:p>
          <a:p>
            <a:pPr lvl="0"/>
            <a:r>
              <a:rPr lang="en-US" sz="1800" b="1" dirty="0"/>
              <a:t>10% = Case write-ups </a:t>
            </a:r>
            <a:br>
              <a:rPr lang="en-US" sz="1800" dirty="0"/>
            </a:br>
            <a:r>
              <a:rPr lang="en-US" sz="1800" dirty="0"/>
              <a:t>1-2 page writeup of key take-homes/learning points</a:t>
            </a:r>
          </a:p>
          <a:p>
            <a:pPr lvl="0"/>
            <a:r>
              <a:rPr lang="en-US" sz="1800" b="1" dirty="0"/>
              <a:t>15% = Mid-term papers</a:t>
            </a:r>
            <a:br>
              <a:rPr lang="en-US" sz="1800" b="1" dirty="0"/>
            </a:br>
            <a:r>
              <a:rPr lang="en-US" sz="1800" dirty="0"/>
              <a:t>Developing marketing campaign applying a concept from class a specified application domain</a:t>
            </a:r>
          </a:p>
          <a:p>
            <a:pPr lvl="0"/>
            <a:r>
              <a:rPr lang="en-US" sz="1800" b="1" dirty="0"/>
              <a:t>15% = Final (un)paper</a:t>
            </a:r>
            <a:br>
              <a:rPr lang="en-US" sz="1800" b="1" dirty="0"/>
            </a:br>
            <a:r>
              <a:rPr lang="en-US" sz="1800" dirty="0"/>
              <a:t>Teach future colleague about a key concept you learned &amp; why it matters for your work, using whatever media you want </a:t>
            </a:r>
            <a:r>
              <a:rPr lang="en-US" sz="1800" u="sng" dirty="0"/>
              <a:t>except for a standard essay</a:t>
            </a:r>
            <a:r>
              <a:rPr lang="en-US" sz="1800" dirty="0"/>
              <a:t> (e.g. podcast, photo exhibit, op-ed, poem, </a:t>
            </a:r>
            <a:r>
              <a:rPr lang="en-US" sz="1800" dirty="0" err="1"/>
              <a:t>etc</a:t>
            </a:r>
            <a:r>
              <a:rPr lang="en-US" sz="1800" dirty="0"/>
              <a:t>)</a:t>
            </a:r>
          </a:p>
          <a:p>
            <a:pPr lvl="0"/>
            <a:r>
              <a:rPr lang="en-US" sz="1800" b="1" dirty="0"/>
              <a:t>20% = Team final presentation</a:t>
            </a:r>
            <a:br>
              <a:rPr lang="en-US" sz="1800" b="1" dirty="0"/>
            </a:br>
            <a:r>
              <a:rPr lang="en-US" sz="1800" dirty="0"/>
              <a:t>Redesign of an existing marketing tactic or message (broadly defined), or novel investigation of a phenomenon relevant to consumer behavior; propose a test of the effectiveness of your idea. Final projects presented at end of semester.</a:t>
            </a:r>
          </a:p>
          <a:p>
            <a:pPr lvl="0"/>
            <a:r>
              <a:rPr lang="en-US" sz="1800" b="1" dirty="0"/>
              <a:t>15% = Participation:</a:t>
            </a:r>
            <a:r>
              <a:rPr lang="en-US" sz="1800" dirty="0"/>
              <a:t> Attend class and participate in classroom discussions. Answering questions and participating in discussions during lectures is a key part of this class! </a:t>
            </a:r>
          </a:p>
        </p:txBody>
      </p:sp>
    </p:spTree>
    <p:extLst>
      <p:ext uri="{BB962C8B-B14F-4D97-AF65-F5344CB8AC3E}">
        <p14:creationId xmlns:p14="http://schemas.microsoft.com/office/powerpoint/2010/main" val="417933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of ~5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839200" cy="5105400"/>
          </a:xfrm>
        </p:spPr>
        <p:txBody>
          <a:bodyPr/>
          <a:lstStyle/>
          <a:p>
            <a:r>
              <a:rPr lang="en-US" dirty="0"/>
              <a:t>Need to be formed by Wed 2/9 (first brainstorm is 2/14)</a:t>
            </a:r>
          </a:p>
          <a:p>
            <a:r>
              <a:rPr lang="en-US" dirty="0"/>
              <a:t>Spreadsheet link will be put on Canvas</a:t>
            </a:r>
          </a:p>
          <a:p>
            <a:endParaRPr lang="en-US" dirty="0"/>
          </a:p>
          <a:p>
            <a:r>
              <a:rPr lang="en-US" dirty="0"/>
              <a:t>Resist temptation to form teams with only people from your industry! And try to mix undergrads and grad students</a:t>
            </a:r>
          </a:p>
          <a:p>
            <a:endParaRPr lang="en-US" dirty="0"/>
          </a:p>
          <a:p>
            <a:r>
              <a:rPr lang="en-US" dirty="0"/>
              <a:t>Introductions: </a:t>
            </a:r>
            <a:br>
              <a:rPr lang="en-US" dirty="0"/>
            </a:br>
            <a:r>
              <a:rPr lang="en-US" dirty="0"/>
              <a:t>Name, Program if not MBA, Industry</a:t>
            </a:r>
          </a:p>
        </p:txBody>
      </p:sp>
    </p:spTree>
    <p:extLst>
      <p:ext uri="{BB962C8B-B14F-4D97-AF65-F5344CB8AC3E}">
        <p14:creationId xmlns:p14="http://schemas.microsoft.com/office/powerpoint/2010/main" val="132573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obot making money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1676400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8437" y="924580"/>
            <a:ext cx="6622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People act </a:t>
            </a:r>
            <a:r>
              <a:rPr lang="en-US" sz="2800" dirty="0">
                <a:solidFill>
                  <a:srgbClr val="FFFF00"/>
                </a:solidFill>
              </a:rPr>
              <a:t>rationally</a:t>
            </a:r>
            <a:r>
              <a:rPr lang="en-US" sz="2800" dirty="0">
                <a:solidFill>
                  <a:schemeClr val="bg1"/>
                </a:solidFill>
              </a:rPr>
              <a:t> to maximize </a:t>
            </a:r>
            <a:r>
              <a:rPr lang="en-US" sz="2800" dirty="0">
                <a:solidFill>
                  <a:srgbClr val="FFFF00"/>
                </a:solidFill>
              </a:rPr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146312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8600"/>
            <a:ext cx="8382000" cy="5257800"/>
          </a:xfrm>
        </p:spPr>
        <p:txBody>
          <a:bodyPr/>
          <a:lstStyle/>
          <a:p>
            <a:r>
              <a:rPr lang="en-US" sz="4000" dirty="0"/>
              <a:t>A realistic model of human behavior is important for predicting…</a:t>
            </a:r>
          </a:p>
          <a:p>
            <a:endParaRPr lang="en-US" sz="4000" dirty="0"/>
          </a:p>
          <a:p>
            <a:r>
              <a:rPr lang="en-US" sz="4000" dirty="0">
                <a:solidFill>
                  <a:srgbClr val="FFFF00"/>
                </a:solidFill>
              </a:rPr>
              <a:t>	Consumers</a:t>
            </a:r>
            <a:r>
              <a:rPr lang="en-US" sz="4000" dirty="0"/>
              <a:t>’ choices</a:t>
            </a:r>
          </a:p>
          <a:p>
            <a:endParaRPr lang="en-US" sz="4000" dirty="0"/>
          </a:p>
          <a:p>
            <a:r>
              <a:rPr lang="en-US" sz="4000" dirty="0">
                <a:solidFill>
                  <a:srgbClr val="FFFF00"/>
                </a:solidFill>
              </a:rPr>
              <a:t>	Employees</a:t>
            </a:r>
            <a:r>
              <a:rPr lang="en-US" sz="4000" dirty="0"/>
              <a:t>’ choices</a:t>
            </a:r>
          </a:p>
          <a:p>
            <a:endParaRPr lang="en-US" sz="4000" dirty="0"/>
          </a:p>
          <a:p>
            <a:r>
              <a:rPr lang="en-US" sz="4000" dirty="0"/>
              <a:t>	Your </a:t>
            </a:r>
            <a:r>
              <a:rPr lang="en-US" sz="4000" dirty="0">
                <a:solidFill>
                  <a:srgbClr val="FFFF00"/>
                </a:solidFill>
              </a:rPr>
              <a:t>own</a:t>
            </a:r>
            <a:r>
              <a:rPr lang="en-US" sz="4000" dirty="0"/>
              <a:t> choices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65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iceber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8534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61933" y="1143000"/>
            <a:ext cx="220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Why we think we make decisions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61933" y="3400335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What we don’t realize affects our decisions</a:t>
            </a:r>
          </a:p>
        </p:txBody>
      </p:sp>
    </p:spTree>
    <p:extLst>
      <p:ext uri="{BB962C8B-B14F-4D97-AF65-F5344CB8AC3E}">
        <p14:creationId xmlns:p14="http://schemas.microsoft.com/office/powerpoint/2010/main" val="149835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762000"/>
            <a:ext cx="8382000" cy="5105400"/>
          </a:xfrm>
        </p:spPr>
        <p:txBody>
          <a:bodyPr/>
          <a:lstStyle/>
          <a:p>
            <a:pPr algn="ctr"/>
            <a:r>
              <a:rPr lang="en-US" sz="4000" dirty="0"/>
              <a:t>Theoretical Frameworks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Experimental Evidence</a:t>
            </a:r>
          </a:p>
          <a:p>
            <a:pPr algn="ctr"/>
            <a:endParaRPr lang="en-US" sz="4000" dirty="0"/>
          </a:p>
          <a:p>
            <a:pPr algn="ctr"/>
            <a:endParaRPr lang="en-US" sz="4000" dirty="0"/>
          </a:p>
          <a:p>
            <a:pPr algn="ctr"/>
            <a:r>
              <a:rPr lang="en-US" sz="4000" dirty="0"/>
              <a:t>Applications</a:t>
            </a:r>
          </a:p>
        </p:txBody>
      </p:sp>
      <p:sp>
        <p:nvSpPr>
          <p:cNvPr id="4" name="Down Arrow 3"/>
          <p:cNvSpPr/>
          <p:nvPr/>
        </p:nvSpPr>
        <p:spPr>
          <a:xfrm>
            <a:off x="4191000" y="1828800"/>
            <a:ext cx="533400" cy="838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Down Arrow 4"/>
          <p:cNvSpPr/>
          <p:nvPr/>
        </p:nvSpPr>
        <p:spPr>
          <a:xfrm>
            <a:off x="4191000" y="4038600"/>
            <a:ext cx="533400" cy="838200"/>
          </a:xfrm>
          <a:prstGeom prst="down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894971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obot making money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1200" y="1676400"/>
            <a:ext cx="487680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08437" y="924580"/>
            <a:ext cx="6622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People act </a:t>
            </a:r>
            <a:r>
              <a:rPr lang="en-US" sz="2800" dirty="0">
                <a:solidFill>
                  <a:srgbClr val="FFFF00"/>
                </a:solidFill>
              </a:rPr>
              <a:t>rationally</a:t>
            </a:r>
            <a:r>
              <a:rPr lang="en-US" sz="2800" dirty="0">
                <a:solidFill>
                  <a:schemeClr val="bg1"/>
                </a:solidFill>
              </a:rPr>
              <a:t> to maximize </a:t>
            </a:r>
            <a:r>
              <a:rPr lang="en-US" sz="2800" dirty="0">
                <a:solidFill>
                  <a:srgbClr val="FFFF00"/>
                </a:solidFill>
              </a:rPr>
              <a:t>money</a:t>
            </a:r>
          </a:p>
        </p:txBody>
      </p:sp>
    </p:spTree>
    <p:extLst>
      <p:ext uri="{BB962C8B-B14F-4D97-AF65-F5344CB8AC3E}">
        <p14:creationId xmlns:p14="http://schemas.microsoft.com/office/powerpoint/2010/main" val="3198485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4800" dirty="0"/>
              <a:t>Often </a:t>
            </a:r>
            <a:r>
              <a:rPr lang="en-US" sz="4800" dirty="0">
                <a:solidFill>
                  <a:srgbClr val="FFFF00"/>
                </a:solidFill>
              </a:rPr>
              <a:t>irrational</a:t>
            </a:r>
            <a:br>
              <a:rPr lang="en-US" sz="4800" dirty="0"/>
            </a:br>
            <a:endParaRPr lang="en-US" sz="4800" dirty="0"/>
          </a:p>
          <a:p>
            <a:pPr algn="ctr"/>
            <a:br>
              <a:rPr lang="en-US" sz="4800" dirty="0"/>
            </a:b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90612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117541</TotalTime>
  <Words>522</Words>
  <Application>Microsoft Office PowerPoint</Application>
  <PresentationFormat>On-screen Show (4:3)</PresentationFormat>
  <Paragraphs>82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Helvetica</vt:lpstr>
      <vt:lpstr>helvetica neue</vt:lpstr>
      <vt:lpstr>Times New Roman</vt:lpstr>
      <vt:lpstr>Office Theme</vt:lpstr>
      <vt:lpstr>Consumer Behavior 15.847</vt:lpstr>
      <vt:lpstr>What is consumer behavior?  Why is it important? </vt:lpstr>
      <vt:lpstr>Consumer behavior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I am</vt:lpstr>
      <vt:lpstr>PowerPoint Presentation</vt:lpstr>
      <vt:lpstr>PowerPoint Presentation</vt:lpstr>
      <vt:lpstr>PowerPoint Presentation</vt:lpstr>
      <vt:lpstr>Guest speakers</vt:lpstr>
      <vt:lpstr>Assignments</vt:lpstr>
      <vt:lpstr>Teams of ~5 people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David Rand</dc:creator>
  <cp:lastModifiedBy>David Rand</cp:lastModifiedBy>
  <cp:revision>1952</cp:revision>
  <dcterms:created xsi:type="dcterms:W3CDTF">2009-04-18T16:48:19Z</dcterms:created>
  <dcterms:modified xsi:type="dcterms:W3CDTF">2022-01-31T03:15:53Z</dcterms:modified>
  <cp:category>a</cp:category>
</cp:coreProperties>
</file>